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3" r:id="rId2"/>
    <p:sldId id="264" r:id="rId3"/>
    <p:sldId id="265" r:id="rId4"/>
    <p:sldId id="266" r:id="rId5"/>
    <p:sldId id="267" r:id="rId6"/>
    <p:sldId id="268" r:id="rId7"/>
    <p:sldId id="269" r:id="rId8"/>
    <p:sldId id="270" r:id="rId9"/>
    <p:sldId id="271" r:id="rId10"/>
    <p:sldId id="272" r:id="rId11"/>
    <p:sldId id="273" r:id="rId12"/>
    <p:sldId id="274" r:id="rId13"/>
    <p:sldId id="275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75" d="100"/>
          <a:sy n="75" d="100"/>
        </p:scale>
        <p:origin x="78" y="8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203200" y="0"/>
            <a:ext cx="3778250" cy="6858001"/>
            <a:chOff x="203200" y="0"/>
            <a:chExt cx="3778250" cy="6858001"/>
          </a:xfrm>
        </p:grpSpPr>
        <p:sp>
          <p:nvSpPr>
            <p:cNvPr id="14" name="Freeform 6"/>
            <p:cNvSpPr/>
            <p:nvPr/>
          </p:nvSpPr>
          <p:spPr bwMode="auto">
            <a:xfrm>
              <a:off x="641350" y="0"/>
              <a:ext cx="1365250" cy="3971925"/>
            </a:xfrm>
            <a:custGeom>
              <a:avLst/>
              <a:gdLst/>
              <a:ahLst/>
              <a:cxnLst/>
              <a:rect l="0" t="0" r="r" b="b"/>
              <a:pathLst>
                <a:path w="860" h="2502">
                  <a:moveTo>
                    <a:pt x="0" y="2445"/>
                  </a:moveTo>
                  <a:lnTo>
                    <a:pt x="228" y="2502"/>
                  </a:lnTo>
                  <a:lnTo>
                    <a:pt x="860" y="0"/>
                  </a:lnTo>
                  <a:lnTo>
                    <a:pt x="620" y="0"/>
                  </a:lnTo>
                  <a:lnTo>
                    <a:pt x="0" y="24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5" name="Freeform 7"/>
            <p:cNvSpPr/>
            <p:nvPr/>
          </p:nvSpPr>
          <p:spPr bwMode="auto">
            <a:xfrm>
              <a:off x="203200" y="0"/>
              <a:ext cx="1336675" cy="3862388"/>
            </a:xfrm>
            <a:custGeom>
              <a:avLst/>
              <a:gdLst/>
              <a:ahLst/>
              <a:cxnLst/>
              <a:rect l="0" t="0" r="r" b="b"/>
              <a:pathLst>
                <a:path w="842" h="2433">
                  <a:moveTo>
                    <a:pt x="842" y="0"/>
                  </a:moveTo>
                  <a:lnTo>
                    <a:pt x="602" y="0"/>
                  </a:lnTo>
                  <a:lnTo>
                    <a:pt x="0" y="2376"/>
                  </a:lnTo>
                  <a:lnTo>
                    <a:pt x="228" y="2433"/>
                  </a:lnTo>
                  <a:lnTo>
                    <a:pt x="842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6" name="Freeform 8"/>
            <p:cNvSpPr/>
            <p:nvPr/>
          </p:nvSpPr>
          <p:spPr bwMode="auto">
            <a:xfrm>
              <a:off x="207963" y="3776663"/>
              <a:ext cx="1936750" cy="3081338"/>
            </a:xfrm>
            <a:custGeom>
              <a:avLst/>
              <a:gdLst/>
              <a:ahLst/>
              <a:cxnLst/>
              <a:rect l="0" t="0" r="r" b="b"/>
              <a:pathLst>
                <a:path w="1220" h="1941">
                  <a:moveTo>
                    <a:pt x="0" y="0"/>
                  </a:moveTo>
                  <a:lnTo>
                    <a:pt x="1166" y="1941"/>
                  </a:lnTo>
                  <a:lnTo>
                    <a:pt x="1220" y="19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0" name="Freeform 9"/>
            <p:cNvSpPr/>
            <p:nvPr/>
          </p:nvSpPr>
          <p:spPr bwMode="auto">
            <a:xfrm>
              <a:off x="646113" y="3886200"/>
              <a:ext cx="2373313" cy="2971800"/>
            </a:xfrm>
            <a:custGeom>
              <a:avLst/>
              <a:gdLst/>
              <a:ahLst/>
              <a:cxnLst/>
              <a:rect l="0" t="0" r="r" b="b"/>
              <a:pathLst>
                <a:path w="1495" h="1872">
                  <a:moveTo>
                    <a:pt x="1495" y="1872"/>
                  </a:moveTo>
                  <a:lnTo>
                    <a:pt x="0" y="0"/>
                  </a:lnTo>
                  <a:lnTo>
                    <a:pt x="1442" y="1872"/>
                  </a:lnTo>
                  <a:lnTo>
                    <a:pt x="1495" y="1872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1" name="Freeform 10"/>
            <p:cNvSpPr/>
            <p:nvPr/>
          </p:nvSpPr>
          <p:spPr bwMode="auto">
            <a:xfrm>
              <a:off x="641350" y="3881438"/>
              <a:ext cx="3340100" cy="2976563"/>
            </a:xfrm>
            <a:custGeom>
              <a:avLst/>
              <a:gdLst/>
              <a:ahLst/>
              <a:cxnLst/>
              <a:rect l="0" t="0" r="r" b="b"/>
              <a:pathLst>
                <a:path w="2104" h="1875">
                  <a:moveTo>
                    <a:pt x="0" y="0"/>
                  </a:moveTo>
                  <a:lnTo>
                    <a:pt x="3" y="3"/>
                  </a:lnTo>
                  <a:lnTo>
                    <a:pt x="1498" y="1875"/>
                  </a:lnTo>
                  <a:lnTo>
                    <a:pt x="2104" y="1875"/>
                  </a:lnTo>
                  <a:lnTo>
                    <a:pt x="228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2" name="Freeform 11"/>
            <p:cNvSpPr/>
            <p:nvPr/>
          </p:nvSpPr>
          <p:spPr bwMode="auto">
            <a:xfrm>
              <a:off x="203200" y="3771900"/>
              <a:ext cx="2660650" cy="3086100"/>
            </a:xfrm>
            <a:custGeom>
              <a:avLst/>
              <a:gdLst/>
              <a:ahLst/>
              <a:cxnLst/>
              <a:rect l="0" t="0" r="r" b="b"/>
              <a:pathLst>
                <a:path w="1676" h="1944">
                  <a:moveTo>
                    <a:pt x="1676" y="1944"/>
                  </a:moveTo>
                  <a:lnTo>
                    <a:pt x="264" y="111"/>
                  </a:lnTo>
                  <a:lnTo>
                    <a:pt x="225" y="60"/>
                  </a:lnTo>
                  <a:lnTo>
                    <a:pt x="228" y="60"/>
                  </a:lnTo>
                  <a:lnTo>
                    <a:pt x="264" y="111"/>
                  </a:lnTo>
                  <a:lnTo>
                    <a:pt x="234" y="69"/>
                  </a:lnTo>
                  <a:lnTo>
                    <a:pt x="228" y="57"/>
                  </a:lnTo>
                  <a:lnTo>
                    <a:pt x="222" y="54"/>
                  </a:lnTo>
                  <a:lnTo>
                    <a:pt x="0" y="0"/>
                  </a:lnTo>
                  <a:lnTo>
                    <a:pt x="3" y="3"/>
                  </a:lnTo>
                  <a:lnTo>
                    <a:pt x="1223" y="1944"/>
                  </a:lnTo>
                  <a:lnTo>
                    <a:pt x="1676" y="1944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9673" y="914401"/>
            <a:ext cx="6947127" cy="3488266"/>
          </a:xfrm>
        </p:spPr>
        <p:txBody>
          <a:bodyPr anchor="b">
            <a:normAutofit/>
          </a:bodyPr>
          <a:lstStyle>
            <a:lvl1pPr algn="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24238" y="4402666"/>
            <a:ext cx="5762563" cy="1364531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25773" y="6117336"/>
            <a:ext cx="857473" cy="365125"/>
          </a:xfrm>
        </p:spPr>
        <p:txBody>
          <a:bodyPr/>
          <a:lstStyle/>
          <a:p>
            <a:fld id="{832F3CED-66C2-4D70-A53A-8CC26E686574}" type="datetimeFigureOut">
              <a:rPr lang="ru-RU" smtClean="0"/>
              <a:pPr/>
              <a:t>02.03.2023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23733" y="6117336"/>
            <a:ext cx="3609438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5320" y="6117336"/>
            <a:ext cx="411480" cy="365125"/>
          </a:xfrm>
        </p:spPr>
        <p:txBody>
          <a:bodyPr/>
          <a:lstStyle/>
          <a:p>
            <a:fld id="{2EF6049A-91ED-4769-B23C-E9A3669A24D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Freeform 12"/>
          <p:cNvSpPr/>
          <p:nvPr/>
        </p:nvSpPr>
        <p:spPr bwMode="auto">
          <a:xfrm>
            <a:off x="203200" y="3771900"/>
            <a:ext cx="361950" cy="90488"/>
          </a:xfrm>
          <a:custGeom>
            <a:avLst/>
            <a:gdLst/>
            <a:ahLst/>
            <a:cxnLst/>
            <a:rect l="0" t="0" r="r" b="b"/>
            <a:pathLst>
              <a:path w="228" h="57">
                <a:moveTo>
                  <a:pt x="228" y="57"/>
                </a:moveTo>
                <a:lnTo>
                  <a:pt x="0" y="0"/>
                </a:lnTo>
                <a:lnTo>
                  <a:pt x="222" y="54"/>
                </a:lnTo>
                <a:lnTo>
                  <a:pt x="228" y="57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4" name="Freeform 13"/>
          <p:cNvSpPr/>
          <p:nvPr/>
        </p:nvSpPr>
        <p:spPr bwMode="auto">
          <a:xfrm>
            <a:off x="560388" y="3867150"/>
            <a:ext cx="61913" cy="80963"/>
          </a:xfrm>
          <a:custGeom>
            <a:avLst/>
            <a:gdLst/>
            <a:ahLst/>
            <a:cxnLst/>
            <a:rect l="0" t="0" r="r" b="b"/>
            <a:pathLst>
              <a:path w="39" h="51">
                <a:moveTo>
                  <a:pt x="0" y="0"/>
                </a:moveTo>
                <a:lnTo>
                  <a:pt x="39" y="51"/>
                </a:lnTo>
                <a:lnTo>
                  <a:pt x="3" y="0"/>
                </a:lnTo>
                <a:lnTo>
                  <a:pt x="0" y="0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</p:spTree>
    <p:extLst>
      <p:ext uri="{BB962C8B-B14F-4D97-AF65-F5344CB8AC3E}">
        <p14:creationId xmlns:p14="http://schemas.microsoft.com/office/powerpoint/2010/main" val="24851827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3" y="4732865"/>
            <a:ext cx="751599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89975" y="932112"/>
            <a:ext cx="6171065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523" y="5299603"/>
            <a:ext cx="751599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F3CED-66C2-4D70-A53A-8CC26E686574}" type="datetimeFigureOut">
              <a:rPr lang="ru-RU" smtClean="0"/>
              <a:pPr/>
              <a:t>02.03.2023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6049A-91ED-4769-B23C-E9A3669A24D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77143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4" y="685800"/>
            <a:ext cx="751599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343400"/>
            <a:ext cx="7515992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F3CED-66C2-4D70-A53A-8CC26E686574}" type="datetimeFigureOut">
              <a:rPr lang="ru-RU" smtClean="0"/>
              <a:pPr/>
              <a:t>02.03.2023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6049A-91ED-4769-B23C-E9A3669A24D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27024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969421" y="863023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72197" y="2819399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741" y="685801"/>
            <a:ext cx="6974115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598235" y="3428999"/>
            <a:ext cx="6631128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3" y="4343400"/>
            <a:ext cx="751599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F3CED-66C2-4D70-A53A-8CC26E686574}" type="datetimeFigureOut">
              <a:rPr lang="ru-RU" smtClean="0"/>
              <a:pPr/>
              <a:t>02.03.2023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6049A-91ED-4769-B23C-E9A3669A24D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67102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5" y="3308581"/>
            <a:ext cx="751598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777381"/>
            <a:ext cx="751599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F3CED-66C2-4D70-A53A-8CC26E686574}" type="datetimeFigureOut">
              <a:rPr lang="ru-RU" smtClean="0"/>
              <a:pPr/>
              <a:t>02.03.2023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6049A-91ED-4769-B23C-E9A3669A24D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47736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969421" y="863023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72197" y="2819399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741" y="685801"/>
            <a:ext cx="6974115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525" y="3886200"/>
            <a:ext cx="751599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775200"/>
            <a:ext cx="751599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F3CED-66C2-4D70-A53A-8CC26E686574}" type="datetimeFigureOut">
              <a:rPr lang="ru-RU" smtClean="0"/>
              <a:pPr/>
              <a:t>02.03.2023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6049A-91ED-4769-B23C-E9A3669A24D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07810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5" y="685801"/>
            <a:ext cx="7515991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524" y="3505200"/>
            <a:ext cx="7515992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343400"/>
            <a:ext cx="7515992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F3CED-66C2-4D70-A53A-8CC26E686574}" type="datetimeFigureOut">
              <a:rPr lang="ru-RU" smtClean="0"/>
              <a:pPr/>
              <a:t>02.03.2023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6049A-91ED-4769-B23C-E9A3669A24D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15677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F3CED-66C2-4D70-A53A-8CC26E686574}" type="datetimeFigureOut">
              <a:rPr lang="ru-RU" smtClean="0"/>
              <a:pPr/>
              <a:t>02.03.2023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6049A-91ED-4769-B23C-E9A3669A24D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41716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1393" y="685800"/>
            <a:ext cx="1328123" cy="5105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3524" y="685800"/>
            <a:ext cx="6016373" cy="51054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F3CED-66C2-4D70-A53A-8CC26E686574}" type="datetimeFigureOut">
              <a:rPr lang="ru-RU" smtClean="0"/>
              <a:pPr/>
              <a:t>02.03.2023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6049A-91ED-4769-B23C-E9A3669A24D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80475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981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2133" y="2667000"/>
            <a:ext cx="7704667" cy="3332816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44329" y="6108173"/>
            <a:ext cx="857473" cy="365125"/>
          </a:xfrm>
        </p:spPr>
        <p:txBody>
          <a:bodyPr/>
          <a:lstStyle/>
          <a:p>
            <a:fld id="{832F3CED-66C2-4D70-A53A-8CC26E686574}" type="datetimeFigureOut">
              <a:rPr lang="ru-RU" smtClean="0"/>
              <a:pPr/>
              <a:t>02.03.2023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72647" y="6108173"/>
            <a:ext cx="531451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58967" y="6108173"/>
            <a:ext cx="427833" cy="365125"/>
          </a:xfrm>
        </p:spPr>
        <p:txBody>
          <a:bodyPr/>
          <a:lstStyle/>
          <a:p>
            <a:fld id="{2EF6049A-91ED-4769-B23C-E9A3669A24D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76901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6995" y="2666998"/>
            <a:ext cx="6699805" cy="2360071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6998" y="5027070"/>
            <a:ext cx="6699802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F3CED-66C2-4D70-A53A-8CC26E686574}" type="datetimeFigureOut">
              <a:rPr lang="ru-RU" smtClean="0"/>
              <a:pPr/>
              <a:t>02.03.2023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3317" y="6116070"/>
            <a:ext cx="413483" cy="365125"/>
          </a:xfrm>
        </p:spPr>
        <p:txBody>
          <a:bodyPr/>
          <a:lstStyle/>
          <a:p>
            <a:fld id="{2EF6049A-91ED-4769-B23C-E9A3669A24D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03738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685801"/>
            <a:ext cx="7704667" cy="175259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82133" y="2667000"/>
            <a:ext cx="3739896" cy="336867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46904" y="2667000"/>
            <a:ext cx="3739896" cy="334682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F3CED-66C2-4D70-A53A-8CC26E686574}" type="datetimeFigureOut">
              <a:rPr lang="ru-RU" smtClean="0"/>
              <a:pPr/>
              <a:t>02.03.2023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6049A-91ED-4769-B23C-E9A3669A24D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43352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29481" y="2658533"/>
            <a:ext cx="345629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3523" y="3335336"/>
            <a:ext cx="3672248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1710" y="2667000"/>
            <a:ext cx="3467806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57266" y="3335336"/>
            <a:ext cx="3672248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F3CED-66C2-4D70-A53A-8CC26E686574}" type="datetimeFigureOut">
              <a:rPr lang="ru-RU" smtClean="0"/>
              <a:pPr/>
              <a:t>02.03.2023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6049A-91ED-4769-B23C-E9A3669A24D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1394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F3CED-66C2-4D70-A53A-8CC26E686574}" type="datetimeFigureOut">
              <a:rPr lang="ru-RU" smtClean="0"/>
              <a:pPr/>
              <a:t>02.03.2023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6049A-91ED-4769-B23C-E9A3669A24D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94218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F3CED-66C2-4D70-A53A-8CC26E686574}" type="datetimeFigureOut">
              <a:rPr lang="ru-RU" smtClean="0"/>
              <a:pPr/>
              <a:t>02.03.2023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6049A-91ED-4769-B23C-E9A3669A24D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49083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4" y="1600200"/>
            <a:ext cx="2662534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7553" y="685800"/>
            <a:ext cx="4681962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524" y="2971800"/>
            <a:ext cx="2662534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F3CED-66C2-4D70-A53A-8CC26E686574}" type="datetimeFigureOut">
              <a:rPr lang="ru-RU" smtClean="0"/>
              <a:pPr/>
              <a:t>02.03.2023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6049A-91ED-4769-B23C-E9A3669A24D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43638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2332" y="1752599"/>
            <a:ext cx="4070679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97495" y="914400"/>
            <a:ext cx="2461371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2332" y="3124199"/>
            <a:ext cx="4070679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F3CED-66C2-4D70-A53A-8CC26E686574}" type="datetimeFigureOut">
              <a:rPr lang="ru-RU" smtClean="0"/>
              <a:pPr/>
              <a:t>02.03.2023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6049A-91ED-4769-B23C-E9A3669A24D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76531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0"/>
            <a:ext cx="2132013" cy="6858001"/>
            <a:chOff x="0" y="0"/>
            <a:chExt cx="2132013" cy="6858001"/>
          </a:xfrm>
        </p:grpSpPr>
        <p:sp>
          <p:nvSpPr>
            <p:cNvPr id="15" name="Freeform 6"/>
            <p:cNvSpPr/>
            <p:nvPr/>
          </p:nvSpPr>
          <p:spPr bwMode="auto">
            <a:xfrm>
              <a:off x="0" y="0"/>
              <a:ext cx="1073150" cy="5291138"/>
            </a:xfrm>
            <a:custGeom>
              <a:avLst/>
              <a:gdLst/>
              <a:ahLst/>
              <a:cxnLst/>
              <a:rect l="0" t="0" r="r" b="b"/>
              <a:pathLst>
                <a:path w="676" h="3333">
                  <a:moveTo>
                    <a:pt x="0" y="3132"/>
                  </a:moveTo>
                  <a:lnTo>
                    <a:pt x="0" y="3312"/>
                  </a:lnTo>
                  <a:lnTo>
                    <a:pt x="126" y="3333"/>
                  </a:lnTo>
                  <a:lnTo>
                    <a:pt x="676" y="0"/>
                  </a:lnTo>
                  <a:lnTo>
                    <a:pt x="514" y="0"/>
                  </a:lnTo>
                  <a:lnTo>
                    <a:pt x="0" y="313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6" name="Freeform 7"/>
            <p:cNvSpPr/>
            <p:nvPr/>
          </p:nvSpPr>
          <p:spPr bwMode="auto">
            <a:xfrm>
              <a:off x="0" y="0"/>
              <a:ext cx="758825" cy="4624388"/>
            </a:xfrm>
            <a:custGeom>
              <a:avLst/>
              <a:gdLst/>
              <a:ahLst/>
              <a:cxnLst/>
              <a:rect l="0" t="0" r="r" b="b"/>
              <a:pathLst>
                <a:path w="478" h="2913">
                  <a:moveTo>
                    <a:pt x="478" y="0"/>
                  </a:moveTo>
                  <a:lnTo>
                    <a:pt x="318" y="0"/>
                  </a:lnTo>
                  <a:lnTo>
                    <a:pt x="0" y="1938"/>
                  </a:lnTo>
                  <a:lnTo>
                    <a:pt x="0" y="2913"/>
                  </a:lnTo>
                  <a:lnTo>
                    <a:pt x="478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7" name="Freeform 8"/>
            <p:cNvSpPr/>
            <p:nvPr/>
          </p:nvSpPr>
          <p:spPr bwMode="auto">
            <a:xfrm>
              <a:off x="0" y="5662613"/>
              <a:ext cx="906463" cy="1195388"/>
            </a:xfrm>
            <a:custGeom>
              <a:avLst/>
              <a:gdLst/>
              <a:ahLst/>
              <a:cxnLst/>
              <a:rect l="0" t="0" r="r" b="b"/>
              <a:pathLst>
                <a:path w="571" h="753">
                  <a:moveTo>
                    <a:pt x="0" y="0"/>
                  </a:moveTo>
                  <a:lnTo>
                    <a:pt x="0" y="12"/>
                  </a:lnTo>
                  <a:lnTo>
                    <a:pt x="538" y="753"/>
                  </a:lnTo>
                  <a:lnTo>
                    <a:pt x="571" y="7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8" name="Freeform 9"/>
            <p:cNvSpPr/>
            <p:nvPr/>
          </p:nvSpPr>
          <p:spPr bwMode="auto">
            <a:xfrm>
              <a:off x="0" y="5295900"/>
              <a:ext cx="1487488" cy="1562100"/>
            </a:xfrm>
            <a:custGeom>
              <a:avLst/>
              <a:gdLst/>
              <a:ahLst/>
              <a:cxnLst/>
              <a:rect l="0" t="0" r="r" b="b"/>
              <a:pathLst>
                <a:path w="937" h="984">
                  <a:moveTo>
                    <a:pt x="0" y="0"/>
                  </a:moveTo>
                  <a:lnTo>
                    <a:pt x="0" y="3"/>
                  </a:lnTo>
                  <a:lnTo>
                    <a:pt x="901" y="984"/>
                  </a:lnTo>
                  <a:lnTo>
                    <a:pt x="937" y="9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9" name="Freeform 10"/>
            <p:cNvSpPr/>
            <p:nvPr/>
          </p:nvSpPr>
          <p:spPr bwMode="auto">
            <a:xfrm>
              <a:off x="0" y="5257800"/>
              <a:ext cx="2132013" cy="1600200"/>
            </a:xfrm>
            <a:custGeom>
              <a:avLst/>
              <a:gdLst/>
              <a:ahLst/>
              <a:cxnLst/>
              <a:rect l="0" t="0" r="r" b="b"/>
              <a:pathLst>
                <a:path w="1343" h="1008">
                  <a:moveTo>
                    <a:pt x="0" y="24"/>
                  </a:moveTo>
                  <a:lnTo>
                    <a:pt x="937" y="1008"/>
                  </a:lnTo>
                  <a:lnTo>
                    <a:pt x="1343" y="1008"/>
                  </a:lnTo>
                  <a:lnTo>
                    <a:pt x="126" y="21"/>
                  </a:lnTo>
                  <a:lnTo>
                    <a:pt x="0" y="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0" name="Freeform 11"/>
            <p:cNvSpPr/>
            <p:nvPr/>
          </p:nvSpPr>
          <p:spPr bwMode="auto">
            <a:xfrm>
              <a:off x="0" y="5357813"/>
              <a:ext cx="1377950" cy="1500188"/>
            </a:xfrm>
            <a:custGeom>
              <a:avLst/>
              <a:gdLst/>
              <a:ahLst/>
              <a:cxnLst/>
              <a:rect l="0" t="0" r="r" b="b"/>
              <a:pathLst>
                <a:path w="868" h="945">
                  <a:moveTo>
                    <a:pt x="0" y="192"/>
                  </a:moveTo>
                  <a:lnTo>
                    <a:pt x="571" y="945"/>
                  </a:lnTo>
                  <a:lnTo>
                    <a:pt x="868" y="945"/>
                  </a:lnTo>
                  <a:lnTo>
                    <a:pt x="0" y="0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9812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2134" y="2667000"/>
            <a:ext cx="7704666" cy="33569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8679" y="6116070"/>
            <a:ext cx="8574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32F3CED-66C2-4D70-A53A-8CC26E686574}" type="datetimeFigureOut">
              <a:rPr lang="ru-RU" smtClean="0"/>
              <a:pPr/>
              <a:t>02.03.2023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86997" y="6116070"/>
            <a:ext cx="5314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73317" y="6116070"/>
            <a:ext cx="4134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EF6049A-91ED-4769-B23C-E9A3669A24D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28875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supervip.1zavuch.ru/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80">
          <a:fgClr>
            <a:schemeClr val="accent1"/>
          </a:fgClr>
          <a:bgClr>
            <a:schemeClr val="tx2">
              <a:lumMod val="50000"/>
              <a:lumOff val="5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 algn="ctr"/>
            <a:r>
              <a:rPr lang="ru-RU" sz="9600" b="1" dirty="0" smtClean="0">
                <a:solidFill>
                  <a:schemeClr val="accent1">
                    <a:lumMod val="50000"/>
                  </a:schemeClr>
                </a:solidFill>
              </a:rPr>
              <a:t>2023</a:t>
            </a:r>
            <a:endParaRPr lang="ru-RU" sz="9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026" name="Picture 2" descr="C:\Users\1\Desktop\впр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63486" y="590007"/>
            <a:ext cx="7158445" cy="38252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3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8355" y="0"/>
            <a:ext cx="766962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3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62593" y="209006"/>
            <a:ext cx="8035381" cy="66489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3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01783" y="0"/>
            <a:ext cx="799619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3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073573" y="744583"/>
            <a:ext cx="7704667" cy="4689565"/>
          </a:xfrm>
        </p:spPr>
        <p:txBody>
          <a:bodyPr>
            <a:normAutofit/>
          </a:bodyPr>
          <a:lstStyle/>
          <a:p>
            <a:r>
              <a:rPr lang="ru-RU" sz="8000" b="1" smtClean="0">
                <a:solidFill>
                  <a:srgbClr val="FF0000"/>
                </a:solidFill>
              </a:rPr>
              <a:t>СПАСИБО </a:t>
            </a:r>
            <a:br>
              <a:rPr lang="ru-RU" sz="8000" b="1" smtClean="0">
                <a:solidFill>
                  <a:srgbClr val="FF0000"/>
                </a:solidFill>
              </a:rPr>
            </a:br>
            <a:r>
              <a:rPr lang="ru-RU" sz="8000" b="1" smtClean="0">
                <a:solidFill>
                  <a:srgbClr val="FF0000"/>
                </a:solidFill>
              </a:rPr>
              <a:t>ЗА </a:t>
            </a:r>
            <a:br>
              <a:rPr lang="ru-RU" sz="8000" b="1" smtClean="0">
                <a:solidFill>
                  <a:srgbClr val="FF0000"/>
                </a:solidFill>
              </a:rPr>
            </a:br>
            <a:r>
              <a:rPr lang="ru-RU" sz="8000" b="1" smtClean="0">
                <a:solidFill>
                  <a:srgbClr val="FF0000"/>
                </a:solidFill>
              </a:rPr>
              <a:t>ВНИМАНИЕ</a:t>
            </a:r>
            <a:r>
              <a:rPr lang="ru-RU" sz="8000" b="1" dirty="0" smtClean="0">
                <a:solidFill>
                  <a:srgbClr val="FF0000"/>
                </a:solidFill>
              </a:rPr>
              <a:t>!</a:t>
            </a:r>
            <a:endParaRPr lang="ru-RU" sz="8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1439863" y="2667000"/>
            <a:ext cx="7704137" cy="3332163"/>
          </a:xfrm>
        </p:spPr>
        <p:txBody>
          <a:bodyPr/>
          <a:lstStyle/>
          <a:p>
            <a:endParaRPr lang="ru-RU" dirty="0" smtClean="0"/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2049" name="AutoShape 1" descr="https://docviewer.yandex.ru/view/922115182/htmlimage?id=28xyh-ati7b87d27ywasw30qvegvpcqv0zvozoncgjkikurxc0dsppre4c7mko5wz7lzqjttmafggvtmjr6dg95tefsf55f50u8o2bevk&amp;width=1280&amp;height=1103&amp;name=bg-0.png&amp;dsid=9179516398ea6d098c0a78488144e73c"/>
          <p:cNvSpPr>
            <a:spLocks noChangeAspect="1" noChangeArrowheads="1"/>
          </p:cNvSpPr>
          <p:nvPr/>
        </p:nvSpPr>
        <p:spPr bwMode="auto">
          <a:xfrm>
            <a:off x="0" y="0"/>
            <a:ext cx="12182475" cy="105060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smtClean="0">
                <a:ln>
                  <a:noFill/>
                </a:ln>
                <a:solidFill>
                  <a:srgbClr val="1A1A1A"/>
                </a:solidFill>
                <a:effectLst/>
                <a:latin typeface="YS Text"/>
                <a:cs typeface="Arial" pitchFamily="34" charset="0"/>
              </a:rPr>
              <a:t/>
            </a:r>
            <a:br>
              <a:rPr kumimoji="0" lang="ru-RU" sz="1100" b="0" i="0" u="none" strike="noStrike" cap="none" normalizeH="0" baseline="0" smtClean="0">
                <a:ln>
                  <a:noFill/>
                </a:ln>
                <a:solidFill>
                  <a:srgbClr val="1A1A1A"/>
                </a:solidFill>
                <a:effectLst/>
                <a:latin typeface="YS Text"/>
                <a:cs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1" name="Picture 3" descr="C:\Users\1\Downloads\плакат_page-0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01706" y="0"/>
            <a:ext cx="9345706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3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162594" y="685800"/>
            <a:ext cx="7798526" cy="3048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3600" dirty="0" smtClean="0"/>
              <a:t>Порядок проведения всероссийских проверочных работ в 2023 году разработан в соответствии с </a:t>
            </a:r>
            <a:r>
              <a:rPr lang="ru-RU" sz="3600" u="sng" dirty="0" smtClean="0">
                <a:hlinkClick r:id="rId2"/>
              </a:rPr>
              <a:t>приказом </a:t>
            </a:r>
            <a:r>
              <a:rPr lang="ru-RU" sz="3600" u="sng" dirty="0" err="1" smtClean="0">
                <a:hlinkClick r:id="rId2"/>
              </a:rPr>
              <a:t>Рособрнадзора</a:t>
            </a:r>
            <a:r>
              <a:rPr lang="ru-RU" sz="3600" u="sng" dirty="0" smtClean="0">
                <a:hlinkClick r:id="rId2"/>
              </a:rPr>
              <a:t> от 23.12.2022 № 1282</a:t>
            </a:r>
            <a:r>
              <a:rPr lang="ru-RU" sz="3600" dirty="0" smtClean="0"/>
              <a:t> «О проведении Федеральной службой по надзору в сфере образования и науки мониторинга качества подготовки обучающихся общеобразовательных организаций в форме всероссийских проверочных работ в 2023 году» (далее - приказ </a:t>
            </a:r>
            <a:r>
              <a:rPr lang="ru-RU" sz="3600" dirty="0" err="1" smtClean="0"/>
              <a:t>Рособрнадзора</a:t>
            </a:r>
            <a:r>
              <a:rPr lang="ru-RU" sz="3600" dirty="0" smtClean="0"/>
              <a:t> № 1282).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02674" y="169817"/>
            <a:ext cx="6884126" cy="4232850"/>
          </a:xfrm>
        </p:spPr>
        <p:txBody>
          <a:bodyPr>
            <a:normAutofit fontScale="90000"/>
          </a:bodyPr>
          <a:lstStyle/>
          <a:p>
            <a:pPr algn="ctr">
              <a:buFont typeface="Wingdings" pitchFamily="2" charset="2"/>
              <a:buChar char="Ø"/>
            </a:pPr>
            <a:r>
              <a:rPr lang="ru-RU" sz="2800" b="1" dirty="0" smtClean="0"/>
              <a:t>Даты проведения ВПР определяются образовательной организацией (далее -ОО) самостоятельно</a:t>
            </a:r>
            <a:r>
              <a:rPr lang="ru-RU" sz="2800" dirty="0" smtClean="0">
                <a:solidFill>
                  <a:srgbClr val="00B0F0"/>
                </a:solidFill>
              </a:rPr>
              <a:t>.</a:t>
            </a:r>
            <a:br>
              <a:rPr lang="ru-RU" sz="2800" dirty="0" smtClean="0">
                <a:solidFill>
                  <a:srgbClr val="00B0F0"/>
                </a:solidFill>
              </a:rPr>
            </a:br>
            <a:r>
              <a:rPr lang="ru-RU" sz="2800" dirty="0" smtClean="0"/>
              <a:t>В 6 классе по предметам </a:t>
            </a:r>
            <a:r>
              <a:rPr lang="ru-RU" sz="2800" b="1" dirty="0" smtClean="0">
                <a:solidFill>
                  <a:srgbClr val="FF0000"/>
                </a:solidFill>
              </a:rPr>
              <a:t>«Русский язык», «Математика»</a:t>
            </a:r>
            <a:r>
              <a:rPr lang="ru-RU" sz="2800" dirty="0" smtClean="0">
                <a:solidFill>
                  <a:srgbClr val="00B050"/>
                </a:solidFill>
              </a:rPr>
              <a:t> </a:t>
            </a:r>
            <a:r>
              <a:rPr lang="ru-RU" sz="2800" dirty="0" smtClean="0"/>
              <a:t>принимают участие все обучающиеся параллели; по предметам </a:t>
            </a:r>
            <a:r>
              <a:rPr lang="ru-RU" sz="2800" b="1" dirty="0" smtClean="0">
                <a:solidFill>
                  <a:srgbClr val="FF0000"/>
                </a:solidFill>
              </a:rPr>
              <a:t>«История», «Биология», «География», «Обществознание» </a:t>
            </a:r>
            <a:r>
              <a:rPr lang="ru-RU" sz="2800" dirty="0" smtClean="0"/>
              <a:t>ВПР проводятся для каждого класса по двум предметам на основе случайного выбора; </a:t>
            </a:r>
            <a:br>
              <a:rPr lang="ru-RU" sz="2800" dirty="0" smtClean="0"/>
            </a:br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98236" y="4073435"/>
            <a:ext cx="7493002" cy="2351314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/>
              <a:t>В 6 классах для равного количества предметов для распределения предмет «География» переносится в </a:t>
            </a:r>
            <a:r>
              <a:rPr lang="ru-RU" b="1" dirty="0" err="1" smtClean="0"/>
              <a:t>естественно-научную</a:t>
            </a:r>
            <a:r>
              <a:rPr lang="ru-RU" b="1" dirty="0" smtClean="0"/>
              <a:t> предметную область.</a:t>
            </a:r>
          </a:p>
          <a:p>
            <a:pPr algn="ctr"/>
            <a:r>
              <a:rPr lang="ru-RU" b="1" dirty="0" smtClean="0"/>
              <a:t>Таким образом, в 6 классах 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общественно-научные предметы</a:t>
            </a:r>
            <a:r>
              <a:rPr lang="ru-RU" b="1" dirty="0" smtClean="0">
                <a:solidFill>
                  <a:srgbClr val="7030A0"/>
                </a:solidFill>
              </a:rPr>
              <a:t> - «История», «Обществознание»; </a:t>
            </a:r>
          </a:p>
          <a:p>
            <a:pPr algn="ctr"/>
            <a:r>
              <a:rPr lang="ru-RU" b="1" dirty="0" err="1" smtClean="0">
                <a:solidFill>
                  <a:srgbClr val="FF0000"/>
                </a:solidFill>
              </a:rPr>
              <a:t>естественно-научные</a:t>
            </a:r>
            <a:r>
              <a:rPr lang="ru-RU" b="1" dirty="0" smtClean="0">
                <a:solidFill>
                  <a:srgbClr val="FF0000"/>
                </a:solidFill>
              </a:rPr>
              <a:t> предметы </a:t>
            </a:r>
            <a:r>
              <a:rPr lang="ru-RU" b="1" dirty="0" smtClean="0">
                <a:solidFill>
                  <a:srgbClr val="7030A0"/>
                </a:solidFill>
              </a:rPr>
              <a:t>- «Биология», «География»;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П. 1.3. При проведении ВПР ОО предоставляется альтернативная возможность выполнения участниками работ в компьютерной форме:</a:t>
            </a:r>
            <a:b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 по предметам «История», «Биология», «География», «Обществознание»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Решение о проведении проверочных работ в компьютерной форме ОО принимает самостоятельно.</a:t>
            </a:r>
            <a:endParaRPr lang="ru-RU" sz="3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3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40971" y="404950"/>
            <a:ext cx="7302138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/>
              <a:t>Для 6-8 классов </a:t>
            </a:r>
            <a:r>
              <a:rPr lang="ru-RU" sz="3200" b="1" u="sng" dirty="0" smtClean="0"/>
              <a:t>информация о распределении конкретных предметов на основе случайного выбора по конкретным классам будет предоставляться ОО не ранее чем за </a:t>
            </a:r>
            <a:r>
              <a:rPr lang="ru-RU" sz="3200" b="1" u="sng" dirty="0" smtClean="0">
                <a:solidFill>
                  <a:srgbClr val="FF0000"/>
                </a:solidFill>
              </a:rPr>
              <a:t>семь дней </a:t>
            </a:r>
            <a:r>
              <a:rPr lang="ru-RU" sz="3200" b="1" u="sng" dirty="0" smtClean="0"/>
              <a:t>до дня проведения </a:t>
            </a:r>
            <a:r>
              <a:rPr lang="ru-RU" sz="3200" dirty="0" smtClean="0"/>
              <a:t>в личном кабинете ФИС ОКО в соответствии с расписанием, полученным от ОО, согласно Плану-графику проведения ВПР. </a:t>
            </a:r>
            <a:r>
              <a:rPr lang="ru-RU" sz="3200" b="1" dirty="0" smtClean="0">
                <a:solidFill>
                  <a:srgbClr val="FF0000"/>
                </a:solidFill>
              </a:rPr>
              <a:t>Распределение предметов на основе случайного выбора осуществляет федеральный организатор.</a:t>
            </a:r>
            <a:endParaRPr lang="ru-RU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3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П. 7. Независимый наблюдатель</a:t>
            </a:r>
            <a:r>
              <a:rPr lang="ru-RU" dirty="0" smtClean="0"/>
              <a:t> </a:t>
            </a:r>
            <a:br>
              <a:rPr lang="ru-RU" dirty="0" smtClean="0"/>
            </a:br>
            <a:r>
              <a:rPr lang="ru-RU" dirty="0" smtClean="0"/>
              <a:t>7.1. При проведении ВПР с контролем объективности результатов по предметам «Русский язык», «Математика» ОО должно обеспечить присутствие </a:t>
            </a:r>
            <a:r>
              <a:rPr lang="ru-RU" dirty="0" smtClean="0">
                <a:solidFill>
                  <a:srgbClr val="FF0000"/>
                </a:solidFill>
              </a:rPr>
              <a:t>независимых наблюдателей</a:t>
            </a:r>
            <a:r>
              <a:rPr lang="ru-RU" dirty="0" smtClean="0"/>
              <a:t> (по одному на каждую аудиторию), не являющихся работниками ОО, в которой проводятся ВПР.</a:t>
            </a:r>
            <a:endParaRPr lang="ru-RU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От класса 3 человека</a:t>
            </a:r>
          </a:p>
          <a:p>
            <a:r>
              <a:rPr lang="ru-RU" sz="3600" b="1" dirty="0" smtClean="0">
                <a:solidFill>
                  <a:srgbClr val="FF0000"/>
                </a:solidFill>
              </a:rPr>
              <a:t> наблюдатель в 7-х классах!</a:t>
            </a:r>
            <a:endParaRPr lang="ru-RU" sz="3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3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123406" y="685800"/>
            <a:ext cx="8020594" cy="3048000"/>
          </a:xfrm>
        </p:spPr>
        <p:txBody>
          <a:bodyPr/>
          <a:lstStyle/>
          <a:p>
            <a:r>
              <a:rPr lang="ru-RU" dirty="0" smtClean="0"/>
              <a:t>Время выполнения работ и формат печати ВПР в 2023 году</a:t>
            </a: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606732" y="3021138"/>
          <a:ext cx="6871063" cy="3131470"/>
        </p:xfrm>
        <a:graphic>
          <a:graphicData uri="http://schemas.openxmlformats.org/drawingml/2006/table">
            <a:tbl>
              <a:tblPr/>
              <a:tblGrid>
                <a:gridCol w="30858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706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144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26294">
                <a:tc>
                  <a:txBody>
                    <a:bodyPr/>
                    <a:lstStyle/>
                    <a:p>
                      <a:pPr algn="just">
                        <a:spcAft>
                          <a:spcPts val="1115"/>
                        </a:spcAft>
                      </a:pPr>
                      <a:r>
                        <a:rPr lang="ru-RU" sz="1800" dirty="0">
                          <a:latin typeface="Times New Roman"/>
                        </a:rPr>
                        <a:t>Русский язык</a:t>
                      </a:r>
                    </a:p>
                  </a:txBody>
                  <a:tcPr marL="55871" marR="55871" marT="27936" marB="2793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1115"/>
                        </a:spcAft>
                      </a:pPr>
                      <a:r>
                        <a:rPr lang="ru-RU" sz="1800" dirty="0">
                          <a:latin typeface="Times New Roman"/>
                        </a:rPr>
                        <a:t>6</a:t>
                      </a:r>
                    </a:p>
                  </a:txBody>
                  <a:tcPr marL="55871" marR="55871" marT="27936" marB="2793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1115"/>
                        </a:spcAft>
                      </a:pPr>
                      <a:r>
                        <a:rPr lang="ru-RU" sz="1800" dirty="0">
                          <a:latin typeface="Times New Roman"/>
                        </a:rPr>
                        <a:t>90 минут</a:t>
                      </a:r>
                    </a:p>
                  </a:txBody>
                  <a:tcPr marL="55871" marR="55871" marT="27936" marB="2793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6294">
                <a:tc>
                  <a:txBody>
                    <a:bodyPr/>
                    <a:lstStyle/>
                    <a:p>
                      <a:pPr algn="just">
                        <a:spcAft>
                          <a:spcPts val="1115"/>
                        </a:spcAft>
                      </a:pPr>
                      <a:r>
                        <a:rPr lang="ru-RU" sz="1800" dirty="0">
                          <a:latin typeface="Times New Roman"/>
                        </a:rPr>
                        <a:t>Биология</a:t>
                      </a:r>
                    </a:p>
                  </a:txBody>
                  <a:tcPr marL="55871" marR="55871" marT="27936" marB="2793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1115"/>
                        </a:spcAft>
                      </a:pPr>
                      <a:r>
                        <a:rPr lang="ru-RU" sz="1800" dirty="0">
                          <a:latin typeface="Times New Roman"/>
                        </a:rPr>
                        <a:t>6</a:t>
                      </a:r>
                    </a:p>
                  </a:txBody>
                  <a:tcPr marL="55871" marR="55871" marT="27936" marB="2793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1115"/>
                        </a:spcAft>
                      </a:pPr>
                      <a:r>
                        <a:rPr lang="ru-RU" sz="1800" dirty="0">
                          <a:latin typeface="Times New Roman"/>
                        </a:rPr>
                        <a:t>45 минут</a:t>
                      </a:r>
                    </a:p>
                  </a:txBody>
                  <a:tcPr marL="55871" marR="55871" marT="27936" marB="2793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6294">
                <a:tc>
                  <a:txBody>
                    <a:bodyPr/>
                    <a:lstStyle/>
                    <a:p>
                      <a:pPr algn="just">
                        <a:spcAft>
                          <a:spcPts val="1115"/>
                        </a:spcAft>
                      </a:pPr>
                      <a:r>
                        <a:rPr lang="ru-RU" sz="1800" dirty="0">
                          <a:latin typeface="Times New Roman"/>
                        </a:rPr>
                        <a:t>География</a:t>
                      </a:r>
                    </a:p>
                  </a:txBody>
                  <a:tcPr marL="55871" marR="55871" marT="27936" marB="2793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1115"/>
                        </a:spcAft>
                      </a:pPr>
                      <a:r>
                        <a:rPr lang="ru-RU" sz="1800" dirty="0">
                          <a:latin typeface="Times New Roman"/>
                        </a:rPr>
                        <a:t>6</a:t>
                      </a:r>
                    </a:p>
                  </a:txBody>
                  <a:tcPr marL="55871" marR="55871" marT="27936" marB="2793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1115"/>
                        </a:spcAft>
                      </a:pPr>
                      <a:r>
                        <a:rPr lang="ru-RU" sz="1800" dirty="0">
                          <a:latin typeface="Times New Roman"/>
                        </a:rPr>
                        <a:t>45минут</a:t>
                      </a:r>
                    </a:p>
                  </a:txBody>
                  <a:tcPr marL="55871" marR="55871" marT="27936" marB="2793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6294">
                <a:tc>
                  <a:txBody>
                    <a:bodyPr/>
                    <a:lstStyle/>
                    <a:p>
                      <a:pPr algn="just">
                        <a:spcAft>
                          <a:spcPts val="1115"/>
                        </a:spcAft>
                      </a:pPr>
                      <a:r>
                        <a:rPr lang="ru-RU" sz="1800" dirty="0">
                          <a:latin typeface="Times New Roman"/>
                        </a:rPr>
                        <a:t>Обществознание</a:t>
                      </a:r>
                    </a:p>
                  </a:txBody>
                  <a:tcPr marL="55871" marR="55871" marT="27936" marB="2793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1115"/>
                        </a:spcAft>
                      </a:pPr>
                      <a:r>
                        <a:rPr lang="ru-RU" sz="1800" dirty="0">
                          <a:latin typeface="Times New Roman"/>
                        </a:rPr>
                        <a:t>6</a:t>
                      </a:r>
                    </a:p>
                  </a:txBody>
                  <a:tcPr marL="55871" marR="55871" marT="27936" marB="2793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1115"/>
                        </a:spcAft>
                      </a:pPr>
                      <a:r>
                        <a:rPr lang="ru-RU" sz="1800" dirty="0">
                          <a:latin typeface="Times New Roman"/>
                        </a:rPr>
                        <a:t>45 минут</a:t>
                      </a:r>
                    </a:p>
                  </a:txBody>
                  <a:tcPr marL="55871" marR="55871" marT="27936" marB="2793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26294">
                <a:tc>
                  <a:txBody>
                    <a:bodyPr/>
                    <a:lstStyle/>
                    <a:p>
                      <a:pPr algn="just">
                        <a:spcAft>
                          <a:spcPts val="1115"/>
                        </a:spcAft>
                      </a:pPr>
                      <a:r>
                        <a:rPr lang="ru-RU" sz="1800" dirty="0">
                          <a:latin typeface="Times New Roman"/>
                        </a:rPr>
                        <a:t>История</a:t>
                      </a:r>
                    </a:p>
                  </a:txBody>
                  <a:tcPr marL="55871" marR="55871" marT="27936" marB="2793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1115"/>
                        </a:spcAft>
                      </a:pPr>
                      <a:r>
                        <a:rPr lang="ru-RU" sz="1800" dirty="0">
                          <a:latin typeface="Times New Roman"/>
                        </a:rPr>
                        <a:t>6</a:t>
                      </a:r>
                    </a:p>
                  </a:txBody>
                  <a:tcPr marL="55871" marR="55871" marT="27936" marB="2793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1115"/>
                        </a:spcAft>
                      </a:pPr>
                      <a:r>
                        <a:rPr lang="ru-RU" sz="1800" dirty="0">
                          <a:latin typeface="Times New Roman"/>
                        </a:rPr>
                        <a:t>45 минут</a:t>
                      </a:r>
                    </a:p>
                  </a:txBody>
                  <a:tcPr marL="55871" marR="55871" marT="27936" marB="2793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3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49085" y="248194"/>
            <a:ext cx="8294915" cy="62701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араллакс">
  <a:themeElements>
    <a:clrScheme name="Параллакс">
      <a:dk1>
        <a:sysClr val="windowText" lastClr="000000"/>
      </a:dk1>
      <a:lt1>
        <a:sysClr val="window" lastClr="FFFFFF"/>
      </a:lt1>
      <a:dk2>
        <a:srgbClr val="212121"/>
      </a:dk2>
      <a:lt2>
        <a:srgbClr val="EBEBEB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Параллакс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Параллакс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Параллакс</Template>
  <TotalTime>308</TotalTime>
  <Words>190</Words>
  <Application>Microsoft Office PowerPoint</Application>
  <PresentationFormat>Экран (4:3)</PresentationFormat>
  <Paragraphs>33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9" baseType="lpstr">
      <vt:lpstr>Arial</vt:lpstr>
      <vt:lpstr>Corbel</vt:lpstr>
      <vt:lpstr>Times New Roman</vt:lpstr>
      <vt:lpstr>Wingdings</vt:lpstr>
      <vt:lpstr>YS Text</vt:lpstr>
      <vt:lpstr>Параллакс</vt:lpstr>
      <vt:lpstr>Презентация PowerPoint</vt:lpstr>
      <vt:lpstr>Презентация PowerPoint</vt:lpstr>
      <vt:lpstr>    Порядок проведения всероссийских проверочных работ в 2023 году разработан в соответствии с приказом Рособрнадзора от 23.12.2022 № 1282 «О проведении Федеральной службой по надзору в сфере образования и науки мониторинга качества подготовки обучающихся общеобразовательных организаций в форме всероссийских проверочных работ в 2023 году» (далее - приказ Рособрнадзора № 1282).</vt:lpstr>
      <vt:lpstr>Даты проведения ВПР определяются образовательной организацией (далее -ОО) самостоятельно. В 6 классе по предметам «Русский язык», «Математика» принимают участие все обучающиеся параллели; по предметам «История», «Биология», «География», «Обществознание» ВПР проводятся для каждого класса по двум предметам на основе случайного выбора;  </vt:lpstr>
      <vt:lpstr>П. 1.3. При проведении ВПР ОО предоставляется альтернативная возможность выполнения участниками работ в компьютерной форме:  по предметам «История», «Биология», «География», «Обществознание»</vt:lpstr>
      <vt:lpstr>Презентация PowerPoint</vt:lpstr>
      <vt:lpstr>П. 7. Независимый наблюдатель  7.1. При проведении ВПР с контролем объективности результатов по предметам «Русский язык», «Математика» ОО должно обеспечить присутствие независимых наблюдателей (по одному на каждую аудиторию), не являющихся работниками ОО, в которой проводятся ВПР.</vt:lpstr>
      <vt:lpstr>Время выполнения работ и формат печати ВПР в 2023 году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 ЗА 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ИТОГИ II триместра 2022/2023 учебного года</dc:title>
  <dc:creator>Пользователь</dc:creator>
  <cp:lastModifiedBy>Пользователь</cp:lastModifiedBy>
  <cp:revision>6</cp:revision>
  <dcterms:created xsi:type="dcterms:W3CDTF">2023-02-27T07:47:43Z</dcterms:created>
  <dcterms:modified xsi:type="dcterms:W3CDTF">2023-03-02T03:30:04Z</dcterms:modified>
</cp:coreProperties>
</file>